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61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79" autoAdjust="0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68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8C99-1927-FDC5-0AB9-9CE5B08C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64964-AE9E-28D3-1248-6AC30D178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884FF-879C-198A-FD8F-8CDB7E946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C808C-EF51-7732-8B6D-81D86B188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BEFAC-C68E-1881-0984-0DEB3908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660B2-6FCF-1569-5DD4-8056E5C53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9DECC-ABA0-1E76-181F-5D1B9309F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66768-3033-1674-F2CD-01BDEA70C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1A40-B799-E917-0252-F90432F53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70D01-5156-B4D6-78AA-68CEC5352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A43F1-8C66-A9A9-A57A-13411DC0E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E6B5F-695A-E6FB-88AC-7802E5C04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74EAD-F1E8-2522-0C0D-CC6FD51C3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6C7C2-ECF4-A5A7-5D8B-0BA9B3575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FB820-9EDB-2AD6-CC79-59D6996E1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633DD-E9FF-98C5-AD06-DCFBE3CA7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4DF94-57C2-23E0-D625-8D142B6A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F8F24-3F2E-142B-0E33-F2F7DF053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862ED2-208E-ADFE-DED8-D4E727AD5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9AB5F-5355-5B53-8CAE-B42CEC66A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3A20">
              <a:alpha val="55000"/>
            </a:srgbClr>
          </a:solidFill>
          <a:ln/>
        </p:spPr>
        <p:txBody>
          <a:bodyPr/>
          <a:lstStyle/>
          <a:p>
            <a:endParaRPr lang="en-NZ"/>
          </a:p>
        </p:txBody>
      </p:sp>
      <p:sp>
        <p:nvSpPr>
          <p:cNvPr id="3" name="Text 1"/>
          <p:cNvSpPr/>
          <p:nvPr/>
        </p:nvSpPr>
        <p:spPr>
          <a:xfrm>
            <a:off x="731520" y="1097280"/>
            <a:ext cx="7680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 err="1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ProGuides</a:t>
            </a:r>
            <a:r>
              <a:rPr lang="en-US" sz="3200" b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NZ / </a:t>
            </a:r>
            <a:r>
              <a:rPr lang="en-US" sz="3200" b="1" dirty="0" err="1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Kaiārahi</a:t>
            </a:r>
            <a:r>
              <a:rPr lang="en-US" sz="3200" b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Aotearoa</a:t>
            </a:r>
          </a:p>
          <a:p>
            <a:pPr marL="0" indent="0" algn="l">
              <a:buNone/>
            </a:pPr>
            <a:endParaRPr lang="en-US" sz="3200" b="1" dirty="0">
              <a:solidFill>
                <a:srgbClr val="F5F0E8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 algn="l">
              <a:buNone/>
            </a:pPr>
            <a:r>
              <a:rPr lang="en-US" sz="3200" b="1" dirty="0">
                <a:solidFill>
                  <a:srgbClr val="F5F0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More Than a Tour Guide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31520" y="2485506"/>
            <a:ext cx="7680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i="1" dirty="0">
                <a:solidFill>
                  <a:srgbClr val="D4E4C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Becoming an Ambassador for Aotearoa New Zealand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31520" y="3905943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8BAA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Outreach </a:t>
            </a:r>
            <a:r>
              <a:rPr lang="en-US" sz="1300" dirty="0" err="1">
                <a:solidFill>
                  <a:srgbClr val="8BAA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1300" dirty="0">
                <a:solidFill>
                  <a:srgbClr val="8BAA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</a:t>
            </a:r>
            <a:endParaRPr lang="en-US" sz="13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/>
          <p:cNvSpPr/>
          <p:nvPr/>
        </p:nvSpPr>
        <p:spPr>
          <a:xfrm>
            <a:off x="3490722" y="246888"/>
            <a:ext cx="5170932" cy="1337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What does a guide / </a:t>
            </a:r>
            <a:r>
              <a:rPr lang="en-US" sz="4100" b="1" dirty="0" err="1">
                <a:latin typeface="+mj-lt"/>
                <a:ea typeface="+mj-ea"/>
                <a:cs typeface="+mj-cs"/>
              </a:rPr>
              <a:t>kaiārahi</a:t>
            </a:r>
            <a:r>
              <a:rPr lang="en-US" sz="4100" b="1" dirty="0">
                <a:latin typeface="+mj-lt"/>
                <a:ea typeface="+mj-ea"/>
                <a:cs typeface="+mj-cs"/>
              </a:rPr>
              <a:t> actually do?</a:t>
            </a:r>
            <a:endParaRPr lang="en-US" sz="4100" dirty="0"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161DD8-44BC-D932-7C43-67C5CBFC8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3039386" cy="514349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1796796"/>
            <a:ext cx="3182691" cy="13716"/>
          </a:xfrm>
          <a:custGeom>
            <a:avLst/>
            <a:gdLst>
              <a:gd name="csX0" fmla="*/ 0 w 3182691"/>
              <a:gd name="csY0" fmla="*/ 0 h 13716"/>
              <a:gd name="csX1" fmla="*/ 636538 w 3182691"/>
              <a:gd name="csY1" fmla="*/ 0 h 13716"/>
              <a:gd name="csX2" fmla="*/ 1273076 w 3182691"/>
              <a:gd name="csY2" fmla="*/ 0 h 13716"/>
              <a:gd name="csX3" fmla="*/ 1909615 w 3182691"/>
              <a:gd name="csY3" fmla="*/ 0 h 13716"/>
              <a:gd name="csX4" fmla="*/ 2482499 w 3182691"/>
              <a:gd name="csY4" fmla="*/ 0 h 13716"/>
              <a:gd name="csX5" fmla="*/ 3182691 w 3182691"/>
              <a:gd name="csY5" fmla="*/ 0 h 13716"/>
              <a:gd name="csX6" fmla="*/ 3182691 w 3182691"/>
              <a:gd name="csY6" fmla="*/ 13716 h 13716"/>
              <a:gd name="csX7" fmla="*/ 2609807 w 3182691"/>
              <a:gd name="csY7" fmla="*/ 13716 h 13716"/>
              <a:gd name="csX8" fmla="*/ 2068749 w 3182691"/>
              <a:gd name="csY8" fmla="*/ 13716 h 13716"/>
              <a:gd name="csX9" fmla="*/ 1432211 w 3182691"/>
              <a:gd name="csY9" fmla="*/ 13716 h 13716"/>
              <a:gd name="csX10" fmla="*/ 859327 w 3182691"/>
              <a:gd name="csY10" fmla="*/ 13716 h 13716"/>
              <a:gd name="csX11" fmla="*/ 0 w 3182691"/>
              <a:gd name="csY11" fmla="*/ 13716 h 13716"/>
              <a:gd name="csX12" fmla="*/ 0 w 3182691"/>
              <a:gd name="csY12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2905" y="4075"/>
                  <a:pt x="3183007" y="9784"/>
                  <a:pt x="3182691" y="13716"/>
                </a:cubicBezTo>
                <a:cubicBezTo>
                  <a:pt x="2947041" y="12115"/>
                  <a:pt x="2875741" y="18365"/>
                  <a:pt x="2609807" y="13716"/>
                </a:cubicBezTo>
                <a:cubicBezTo>
                  <a:pt x="2343873" y="9067"/>
                  <a:pt x="2331203" y="27157"/>
                  <a:pt x="2068749" y="13716"/>
                </a:cubicBezTo>
                <a:cubicBezTo>
                  <a:pt x="1806295" y="275"/>
                  <a:pt x="1713773" y="42516"/>
                  <a:pt x="1432211" y="13716"/>
                </a:cubicBezTo>
                <a:cubicBezTo>
                  <a:pt x="1150649" y="-15084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2125" y="5320"/>
                  <a:pt x="3182367" y="9001"/>
                  <a:pt x="3182691" y="13716"/>
                </a:cubicBezTo>
                <a:cubicBezTo>
                  <a:pt x="3026064" y="-15421"/>
                  <a:pt x="2775005" y="18495"/>
                  <a:pt x="2546153" y="13716"/>
                </a:cubicBezTo>
                <a:cubicBezTo>
                  <a:pt x="2317301" y="8937"/>
                  <a:pt x="2164351" y="-14456"/>
                  <a:pt x="1845961" y="13716"/>
                </a:cubicBezTo>
                <a:cubicBezTo>
                  <a:pt x="1527571" y="41888"/>
                  <a:pt x="1455006" y="1252"/>
                  <a:pt x="1304903" y="13716"/>
                </a:cubicBezTo>
                <a:cubicBezTo>
                  <a:pt x="1154800" y="26180"/>
                  <a:pt x="942107" y="-16628"/>
                  <a:pt x="604711" y="13716"/>
                </a:cubicBezTo>
                <a:cubicBezTo>
                  <a:pt x="267315" y="44060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ullets"/>
          <p:cNvSpPr/>
          <p:nvPr/>
        </p:nvSpPr>
        <p:spPr>
          <a:xfrm>
            <a:off x="3490722" y="2029968"/>
            <a:ext cx="5170932" cy="26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More than just talking on a bus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Roles: storyteller, host, teacher, leader, </a:t>
            </a:r>
            <a:r>
              <a:rPr lang="en-US" sz="1700" dirty="0" err="1"/>
              <a:t>organiser</a:t>
            </a:r>
            <a:r>
              <a:rPr lang="en-US" sz="1700" dirty="0"/>
              <a:t>, problem-solver, sometimes driver/interpreter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Guides bridge the gap between visitors and the destination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Key difference: Information vs. Interpretation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C9A21DF-3901-8066-16F1-4A82E47AD1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8F261-FC4B-7E48-8A73-1B1ED879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9ACCEEA6-DC36-A86D-91FA-E2AC1F8B5A02}"/>
              </a:ext>
            </a:extLst>
          </p:cNvPr>
          <p:cNvSpPr/>
          <p:nvPr/>
        </p:nvSpPr>
        <p:spPr>
          <a:xfrm>
            <a:off x="3973321" y="246888"/>
            <a:ext cx="4688333" cy="1337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Why guiding is exciting</a:t>
            </a:r>
            <a:endParaRPr lang="en-US" sz="41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age 0" descr="/agent/turn1/workspace/images/close-up-of-unfurling-silver-fern-koru-frond-in-a-_2026-05-18T03-50-14_image_DAS_0.jpg">
            <a:extLst>
              <a:ext uri="{FF2B5EF4-FFF2-40B4-BE49-F238E27FC236}">
                <a16:creationId xmlns:a16="http://schemas.microsoft.com/office/drawing/2014/main" id="{346DC576-E6FA-BF52-8110-3DA1DB5DC9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sX0" fmla="*/ 0 w 3182692"/>
              <a:gd name="csY0" fmla="*/ 0 h 13716"/>
              <a:gd name="csX1" fmla="*/ 636538 w 3182692"/>
              <a:gd name="csY1" fmla="*/ 0 h 13716"/>
              <a:gd name="csX2" fmla="*/ 1273077 w 3182692"/>
              <a:gd name="csY2" fmla="*/ 0 h 13716"/>
              <a:gd name="csX3" fmla="*/ 1909615 w 3182692"/>
              <a:gd name="csY3" fmla="*/ 0 h 13716"/>
              <a:gd name="csX4" fmla="*/ 2482500 w 3182692"/>
              <a:gd name="csY4" fmla="*/ 0 h 13716"/>
              <a:gd name="csX5" fmla="*/ 3182692 w 3182692"/>
              <a:gd name="csY5" fmla="*/ 0 h 13716"/>
              <a:gd name="csX6" fmla="*/ 3182692 w 3182692"/>
              <a:gd name="csY6" fmla="*/ 13716 h 13716"/>
              <a:gd name="csX7" fmla="*/ 2609807 w 3182692"/>
              <a:gd name="csY7" fmla="*/ 13716 h 13716"/>
              <a:gd name="csX8" fmla="*/ 2068750 w 3182692"/>
              <a:gd name="csY8" fmla="*/ 13716 h 13716"/>
              <a:gd name="csX9" fmla="*/ 1432211 w 3182692"/>
              <a:gd name="csY9" fmla="*/ 13716 h 13716"/>
              <a:gd name="csX10" fmla="*/ 859327 w 3182692"/>
              <a:gd name="csY10" fmla="*/ 13716 h 13716"/>
              <a:gd name="csX11" fmla="*/ 0 w 3182692"/>
              <a:gd name="csY11" fmla="*/ 13716 h 13716"/>
              <a:gd name="csX12" fmla="*/ 0 w 3182692"/>
              <a:gd name="csY12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ullets">
            <a:extLst>
              <a:ext uri="{FF2B5EF4-FFF2-40B4-BE49-F238E27FC236}">
                <a16:creationId xmlns:a16="http://schemas.microsoft.com/office/drawing/2014/main" id="{6FDF3F3A-5FF3-6CD6-C843-88B3E6242ED4}"/>
              </a:ext>
            </a:extLst>
          </p:cNvPr>
          <p:cNvSpPr/>
          <p:nvPr/>
        </p:nvSpPr>
        <p:spPr>
          <a:xfrm>
            <a:off x="3973321" y="2029968"/>
            <a:ext cx="4688333" cy="26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Every day and group is different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Work in diverse locations (Auckland, Rotorua, Dunedin, Queenstown, etc.)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Interact with visitors from all over the world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Constant learning: culture, history, geography, nature, current events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Requires curiosity and adaptability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Not a holiday –  challenges vs professionalism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15896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E6B98-8FD3-FE91-00CA-94C3963A9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C92DDD9C-CA20-2307-D363-10C10DDA544C}"/>
              </a:ext>
            </a:extLst>
          </p:cNvPr>
          <p:cNvSpPr/>
          <p:nvPr/>
        </p:nvSpPr>
        <p:spPr>
          <a:xfrm>
            <a:off x="480060" y="244026"/>
            <a:ext cx="3276451" cy="1467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Skills and Qualities of a Professional Guide</a:t>
            </a:r>
            <a:endParaRPr lang="en-US" sz="3200">
              <a:latin typeface="+mj-lt"/>
              <a:ea typeface="+mj-ea"/>
              <a:cs typeface="+mj-cs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sX0" fmla="*/ 0 w 2606040"/>
              <a:gd name="csY0" fmla="*/ 0 h 13716"/>
              <a:gd name="csX1" fmla="*/ 625450 w 2606040"/>
              <a:gd name="csY1" fmla="*/ 0 h 13716"/>
              <a:gd name="csX2" fmla="*/ 1224839 w 2606040"/>
              <a:gd name="csY2" fmla="*/ 0 h 13716"/>
              <a:gd name="csX3" fmla="*/ 1824228 w 2606040"/>
              <a:gd name="csY3" fmla="*/ 0 h 13716"/>
              <a:gd name="csX4" fmla="*/ 2606040 w 2606040"/>
              <a:gd name="csY4" fmla="*/ 0 h 13716"/>
              <a:gd name="csX5" fmla="*/ 2606040 w 2606040"/>
              <a:gd name="csY5" fmla="*/ 13716 h 13716"/>
              <a:gd name="csX6" fmla="*/ 1902409 w 2606040"/>
              <a:gd name="csY6" fmla="*/ 13716 h 13716"/>
              <a:gd name="csX7" fmla="*/ 1276960 w 2606040"/>
              <a:gd name="csY7" fmla="*/ 13716 h 13716"/>
              <a:gd name="csX8" fmla="*/ 677570 w 2606040"/>
              <a:gd name="csY8" fmla="*/ 13716 h 13716"/>
              <a:gd name="csX9" fmla="*/ 0 w 2606040"/>
              <a:gd name="csY9" fmla="*/ 13716 h 13716"/>
              <a:gd name="csX10" fmla="*/ 0 w 2606040"/>
              <a:gd name="csY10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ullets">
            <a:extLst>
              <a:ext uri="{FF2B5EF4-FFF2-40B4-BE49-F238E27FC236}">
                <a16:creationId xmlns:a16="http://schemas.microsoft.com/office/drawing/2014/main" id="{2922CFC4-07F7-91DA-8608-E368B06C8EA5}"/>
              </a:ext>
            </a:extLst>
          </p:cNvPr>
          <p:cNvSpPr/>
          <p:nvPr/>
        </p:nvSpPr>
        <p:spPr>
          <a:xfrm>
            <a:off x="480060" y="2154674"/>
            <a:ext cx="3646076" cy="274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Knowledge, skills, and attitude </a:t>
            </a:r>
            <a:r>
              <a:rPr lang="en-US" sz="1400" dirty="0"/>
              <a:t>are all essential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Communication: clear, adaptable, engaging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Organisation</a:t>
            </a:r>
            <a:r>
              <a:rPr lang="en-US" sz="1400" dirty="0"/>
              <a:t>: manage logistics smoothly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Leadership: confident, clear, friendly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Empathy: notice and support guests’ needs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Cultural sensitivity: respect for Māori culture and local customs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Safety: always a priority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Resilience: stay calm and professional under pressure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985D9-1FC0-6A13-8D2E-D26F7CE2D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8499" y="10"/>
            <a:ext cx="4873057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2620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D53CE-255E-BBD4-4099-607B061C5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C055DFB7-0B9A-4676-0C04-F6BECD3ECFAB}"/>
              </a:ext>
            </a:extLst>
          </p:cNvPr>
          <p:cNvSpPr/>
          <p:nvPr/>
        </p:nvSpPr>
        <p:spPr>
          <a:xfrm>
            <a:off x="3973321" y="246888"/>
            <a:ext cx="4688333" cy="1337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latin typeface="+mj-lt"/>
                <a:ea typeface="+mj-ea"/>
                <a:cs typeface="+mj-cs"/>
              </a:rPr>
              <a:t>ProGuides NZ and Professionalism</a:t>
            </a:r>
            <a:endParaRPr lang="en-US" sz="410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16BF4-3054-8E33-AD8D-7721C61657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sX0" fmla="*/ 0 w 3182692"/>
              <a:gd name="csY0" fmla="*/ 0 h 13716"/>
              <a:gd name="csX1" fmla="*/ 636538 w 3182692"/>
              <a:gd name="csY1" fmla="*/ 0 h 13716"/>
              <a:gd name="csX2" fmla="*/ 1273077 w 3182692"/>
              <a:gd name="csY2" fmla="*/ 0 h 13716"/>
              <a:gd name="csX3" fmla="*/ 1909615 w 3182692"/>
              <a:gd name="csY3" fmla="*/ 0 h 13716"/>
              <a:gd name="csX4" fmla="*/ 2482500 w 3182692"/>
              <a:gd name="csY4" fmla="*/ 0 h 13716"/>
              <a:gd name="csX5" fmla="*/ 3182692 w 3182692"/>
              <a:gd name="csY5" fmla="*/ 0 h 13716"/>
              <a:gd name="csX6" fmla="*/ 3182692 w 3182692"/>
              <a:gd name="csY6" fmla="*/ 13716 h 13716"/>
              <a:gd name="csX7" fmla="*/ 2609807 w 3182692"/>
              <a:gd name="csY7" fmla="*/ 13716 h 13716"/>
              <a:gd name="csX8" fmla="*/ 2068750 w 3182692"/>
              <a:gd name="csY8" fmla="*/ 13716 h 13716"/>
              <a:gd name="csX9" fmla="*/ 1432211 w 3182692"/>
              <a:gd name="csY9" fmla="*/ 13716 h 13716"/>
              <a:gd name="csX10" fmla="*/ 859327 w 3182692"/>
              <a:gd name="csY10" fmla="*/ 13716 h 13716"/>
              <a:gd name="csX11" fmla="*/ 0 w 3182692"/>
              <a:gd name="csY11" fmla="*/ 13716 h 13716"/>
              <a:gd name="csX12" fmla="*/ 0 w 3182692"/>
              <a:gd name="csY12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ullets">
            <a:extLst>
              <a:ext uri="{FF2B5EF4-FFF2-40B4-BE49-F238E27FC236}">
                <a16:creationId xmlns:a16="http://schemas.microsoft.com/office/drawing/2014/main" id="{EA08008E-6B59-E47B-FC09-A8ED3316739A}"/>
              </a:ext>
            </a:extLst>
          </p:cNvPr>
          <p:cNvSpPr/>
          <p:nvPr/>
        </p:nvSpPr>
        <p:spPr>
          <a:xfrm>
            <a:off x="3973321" y="2029968"/>
            <a:ext cx="4688333" cy="26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ProGuides</a:t>
            </a:r>
            <a:r>
              <a:rPr lang="en-US" sz="1400" dirty="0"/>
              <a:t>: professional association for tour guides, driver guides and small tour operators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Supports independent, seasonal, and specialist guides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Promotes guiding as a profession, not just a casual job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Guides represent the company, destination, community, and New Zealand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Key qualities: knowledge, communication, </a:t>
            </a:r>
            <a:r>
              <a:rPr lang="en-US" sz="1400" dirty="0" err="1"/>
              <a:t>organisation</a:t>
            </a:r>
            <a:r>
              <a:rPr lang="en-US" sz="1400" dirty="0"/>
              <a:t>, leadership, empathy, confidence, safety, professionalism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Professional guiding is a craft that requires ongoing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381511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697BD1-C605-4BE9-EF66-0339F08D1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E1F32394-4491-EEBF-92C1-0002F3CDFDDE}"/>
              </a:ext>
            </a:extLst>
          </p:cNvPr>
          <p:cNvSpPr/>
          <p:nvPr/>
        </p:nvSpPr>
        <p:spPr>
          <a:xfrm>
            <a:off x="429369" y="178904"/>
            <a:ext cx="8263890" cy="107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You can start now to build your guiding career!</a:t>
            </a:r>
            <a:endParaRPr lang="en-US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sX0" fmla="*/ 0 w 8229600"/>
              <a:gd name="csY0" fmla="*/ 0 h 13716"/>
              <a:gd name="csX1" fmla="*/ 521208 w 8229600"/>
              <a:gd name="csY1" fmla="*/ 0 h 13716"/>
              <a:gd name="csX2" fmla="*/ 1371600 w 8229600"/>
              <a:gd name="csY2" fmla="*/ 0 h 13716"/>
              <a:gd name="csX3" fmla="*/ 2221992 w 8229600"/>
              <a:gd name="csY3" fmla="*/ 0 h 13716"/>
              <a:gd name="csX4" fmla="*/ 3072384 w 8229600"/>
              <a:gd name="csY4" fmla="*/ 0 h 13716"/>
              <a:gd name="csX5" fmla="*/ 3511296 w 8229600"/>
              <a:gd name="csY5" fmla="*/ 0 h 13716"/>
              <a:gd name="csX6" fmla="*/ 4114800 w 8229600"/>
              <a:gd name="csY6" fmla="*/ 0 h 13716"/>
              <a:gd name="csX7" fmla="*/ 4553712 w 8229600"/>
              <a:gd name="csY7" fmla="*/ 0 h 13716"/>
              <a:gd name="csX8" fmla="*/ 5239512 w 8229600"/>
              <a:gd name="csY8" fmla="*/ 0 h 13716"/>
              <a:gd name="csX9" fmla="*/ 5843016 w 8229600"/>
              <a:gd name="csY9" fmla="*/ 0 h 13716"/>
              <a:gd name="csX10" fmla="*/ 6611112 w 8229600"/>
              <a:gd name="csY10" fmla="*/ 0 h 13716"/>
              <a:gd name="csX11" fmla="*/ 7461504 w 8229600"/>
              <a:gd name="csY11" fmla="*/ 0 h 13716"/>
              <a:gd name="csX12" fmla="*/ 8229600 w 8229600"/>
              <a:gd name="csY12" fmla="*/ 0 h 13716"/>
              <a:gd name="csX13" fmla="*/ 8229600 w 8229600"/>
              <a:gd name="csY13" fmla="*/ 13716 h 13716"/>
              <a:gd name="csX14" fmla="*/ 7461504 w 8229600"/>
              <a:gd name="csY14" fmla="*/ 13716 h 13716"/>
              <a:gd name="csX15" fmla="*/ 6940296 w 8229600"/>
              <a:gd name="csY15" fmla="*/ 13716 h 13716"/>
              <a:gd name="csX16" fmla="*/ 6419088 w 8229600"/>
              <a:gd name="csY16" fmla="*/ 13716 h 13716"/>
              <a:gd name="csX17" fmla="*/ 5650992 w 8229600"/>
              <a:gd name="csY17" fmla="*/ 13716 h 13716"/>
              <a:gd name="csX18" fmla="*/ 5129784 w 8229600"/>
              <a:gd name="csY18" fmla="*/ 13716 h 13716"/>
              <a:gd name="csX19" fmla="*/ 4690872 w 8229600"/>
              <a:gd name="csY19" fmla="*/ 13716 h 13716"/>
              <a:gd name="csX20" fmla="*/ 4087368 w 8229600"/>
              <a:gd name="csY20" fmla="*/ 13716 h 13716"/>
              <a:gd name="csX21" fmla="*/ 3401568 w 8229600"/>
              <a:gd name="csY21" fmla="*/ 13716 h 13716"/>
              <a:gd name="csX22" fmla="*/ 2798064 w 8229600"/>
              <a:gd name="csY22" fmla="*/ 13716 h 13716"/>
              <a:gd name="csX23" fmla="*/ 2276856 w 8229600"/>
              <a:gd name="csY23" fmla="*/ 13716 h 13716"/>
              <a:gd name="csX24" fmla="*/ 1426464 w 8229600"/>
              <a:gd name="csY24" fmla="*/ 13716 h 13716"/>
              <a:gd name="csX25" fmla="*/ 740664 w 8229600"/>
              <a:gd name="csY25" fmla="*/ 13716 h 13716"/>
              <a:gd name="csX26" fmla="*/ 0 w 8229600"/>
              <a:gd name="csY26" fmla="*/ 13716 h 13716"/>
              <a:gd name="csX27" fmla="*/ 0 w 8229600"/>
              <a:gd name="csY27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ullets">
            <a:extLst>
              <a:ext uri="{FF2B5EF4-FFF2-40B4-BE49-F238E27FC236}">
                <a16:creationId xmlns:a16="http://schemas.microsoft.com/office/drawing/2014/main" id="{16DD43B3-39DE-383D-ADE9-E926C43BCFEE}"/>
              </a:ext>
            </a:extLst>
          </p:cNvPr>
          <p:cNvSpPr/>
          <p:nvPr/>
        </p:nvSpPr>
        <p:spPr>
          <a:xfrm>
            <a:off x="429369" y="1553487"/>
            <a:ext cx="5035164" cy="3089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Start with your backyard: learn its stories and significance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Practise</a:t>
            </a:r>
            <a:r>
              <a:rPr lang="en-US" sz="1400" dirty="0"/>
              <a:t> speaking and storytelling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Study Māori place names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Build knowledge step by step (choose one place to start)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Develop people skills: listen, observe, adapt. 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Learn from professionals: network, ask questions, attend training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Guiding is a combination of many skills, and we never stop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1E702-6415-F998-885C-5605BEC9A9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5756743" y="1570482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9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BE50F-A7F2-3A1D-41AE-4FBF767E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534A85C3-14E7-0B88-6585-E0C097EC63AD}"/>
              </a:ext>
            </a:extLst>
          </p:cNvPr>
          <p:cNvSpPr/>
          <p:nvPr/>
        </p:nvSpPr>
        <p:spPr>
          <a:xfrm>
            <a:off x="3973321" y="246888"/>
            <a:ext cx="4688333" cy="1337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Thanks for your attention!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Q&amp;A</a:t>
            </a:r>
            <a:endParaRPr lang="en-US" sz="3200"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F79E27-47E5-FB13-7587-E65D7692C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sX0" fmla="*/ 0 w 3182692"/>
              <a:gd name="csY0" fmla="*/ 0 h 13716"/>
              <a:gd name="csX1" fmla="*/ 636538 w 3182692"/>
              <a:gd name="csY1" fmla="*/ 0 h 13716"/>
              <a:gd name="csX2" fmla="*/ 1273077 w 3182692"/>
              <a:gd name="csY2" fmla="*/ 0 h 13716"/>
              <a:gd name="csX3" fmla="*/ 1909615 w 3182692"/>
              <a:gd name="csY3" fmla="*/ 0 h 13716"/>
              <a:gd name="csX4" fmla="*/ 2482500 w 3182692"/>
              <a:gd name="csY4" fmla="*/ 0 h 13716"/>
              <a:gd name="csX5" fmla="*/ 3182692 w 3182692"/>
              <a:gd name="csY5" fmla="*/ 0 h 13716"/>
              <a:gd name="csX6" fmla="*/ 3182692 w 3182692"/>
              <a:gd name="csY6" fmla="*/ 13716 h 13716"/>
              <a:gd name="csX7" fmla="*/ 2609807 w 3182692"/>
              <a:gd name="csY7" fmla="*/ 13716 h 13716"/>
              <a:gd name="csX8" fmla="*/ 2068750 w 3182692"/>
              <a:gd name="csY8" fmla="*/ 13716 h 13716"/>
              <a:gd name="csX9" fmla="*/ 1432211 w 3182692"/>
              <a:gd name="csY9" fmla="*/ 13716 h 13716"/>
              <a:gd name="csX10" fmla="*/ 859327 w 3182692"/>
              <a:gd name="csY10" fmla="*/ 13716 h 13716"/>
              <a:gd name="csX11" fmla="*/ 0 w 3182692"/>
              <a:gd name="csY11" fmla="*/ 13716 h 13716"/>
              <a:gd name="csX12" fmla="*/ 0 w 3182692"/>
              <a:gd name="csY12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2906" y="4075"/>
                  <a:pt x="3183008" y="9784"/>
                  <a:pt x="3182692" y="13716"/>
                </a:cubicBezTo>
                <a:cubicBezTo>
                  <a:pt x="2947402" y="17868"/>
                  <a:pt x="2876226" y="22619"/>
                  <a:pt x="2609807" y="13716"/>
                </a:cubicBezTo>
                <a:cubicBezTo>
                  <a:pt x="2343389" y="4813"/>
                  <a:pt x="2326689" y="21007"/>
                  <a:pt x="2068750" y="13716"/>
                </a:cubicBezTo>
                <a:cubicBezTo>
                  <a:pt x="1810811" y="6425"/>
                  <a:pt x="1713836" y="43647"/>
                  <a:pt x="1432211" y="13716"/>
                </a:cubicBezTo>
                <a:cubicBezTo>
                  <a:pt x="1150586" y="-16215"/>
                  <a:pt x="982765" y="-825"/>
                  <a:pt x="859327" y="13716"/>
                </a:cubicBezTo>
                <a:cubicBezTo>
                  <a:pt x="735889" y="28257"/>
                  <a:pt x="254183" y="30659"/>
                  <a:pt x="0" y="13716"/>
                </a:cubicBezTo>
                <a:cubicBezTo>
                  <a:pt x="-535" y="8247"/>
                  <a:pt x="-201" y="295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2126" y="5320"/>
                  <a:pt x="3182368" y="9001"/>
                  <a:pt x="3182692" y="13716"/>
                </a:cubicBezTo>
                <a:cubicBezTo>
                  <a:pt x="3026065" y="-15421"/>
                  <a:pt x="2775006" y="18495"/>
                  <a:pt x="2546154" y="13716"/>
                </a:cubicBezTo>
                <a:cubicBezTo>
                  <a:pt x="2317302" y="8937"/>
                  <a:pt x="2168173" y="-13085"/>
                  <a:pt x="1845961" y="13716"/>
                </a:cubicBezTo>
                <a:cubicBezTo>
                  <a:pt x="1523749" y="40517"/>
                  <a:pt x="1450078" y="-5416"/>
                  <a:pt x="1304904" y="13716"/>
                </a:cubicBezTo>
                <a:cubicBezTo>
                  <a:pt x="1159730" y="32848"/>
                  <a:pt x="942635" y="-14593"/>
                  <a:pt x="604711" y="13716"/>
                </a:cubicBezTo>
                <a:cubicBezTo>
                  <a:pt x="266787" y="42025"/>
                  <a:pt x="141927" y="-12967"/>
                  <a:pt x="0" y="13716"/>
                </a:cubicBezTo>
                <a:cubicBezTo>
                  <a:pt x="58" y="7834"/>
                  <a:pt x="453" y="58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ullets">
            <a:extLst>
              <a:ext uri="{FF2B5EF4-FFF2-40B4-BE49-F238E27FC236}">
                <a16:creationId xmlns:a16="http://schemas.microsoft.com/office/drawing/2014/main" id="{3C54D188-E7E9-9B0C-389B-472BE31D6D24}"/>
              </a:ext>
            </a:extLst>
          </p:cNvPr>
          <p:cNvSpPr/>
          <p:nvPr/>
        </p:nvSpPr>
        <p:spPr>
          <a:xfrm>
            <a:off x="3973321" y="2029968"/>
            <a:ext cx="4688333" cy="261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Aotearoa New Zealand:</a:t>
            </a:r>
          </a:p>
          <a:p>
            <a:pPr marL="685800"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Has extraordinary places! We need people who can interpret them with care, respect and skill</a:t>
            </a:r>
          </a:p>
          <a:p>
            <a:pPr marL="685800"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Needs passionate, ethical, well-trained professional guides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good guide shows visitors where they are – shares information. 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 ambassador helps them understand why it matters – shares connection.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9874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A3A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Tiaki Promise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40080" y="96012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3D5A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Commitment to Care for Aotearoa — For Now and Future Generations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640080" y="1554480"/>
            <a:ext cx="1828800" cy="3017520"/>
          </a:xfrm>
          <a:prstGeom prst="rect">
            <a:avLst/>
          </a:prstGeom>
          <a:solidFill>
            <a:srgbClr val="D4E4C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NZ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1828800"/>
            <a:ext cx="457200" cy="457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7240" y="246888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Protect Nature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77240" y="2926080"/>
            <a:ext cx="15544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Tread lightly, leave no trace. Care for land, sea, and nature.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2743200" y="1554480"/>
            <a:ext cx="1828800" cy="3017520"/>
          </a:xfrm>
          <a:prstGeom prst="rect">
            <a:avLst/>
          </a:prstGeom>
          <a:solidFill>
            <a:srgbClr val="D4E4C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NZ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0" y="1828800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880360" y="246888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Travel Safely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2880360" y="2926080"/>
            <a:ext cx="15544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care and consideration for all. Be prepared and responsible.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4846320" y="1554480"/>
            <a:ext cx="1828800" cy="3017520"/>
          </a:xfrm>
          <a:prstGeom prst="rect">
            <a:avLst/>
          </a:prstGeom>
          <a:solidFill>
            <a:srgbClr val="D4E4C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NZ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828800"/>
            <a:ext cx="457200" cy="4572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983480" y="246888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Show Respect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4983480" y="2926080"/>
            <a:ext cx="15544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Travel with an open heart and mind. Honour culture and community.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6949440" y="1554480"/>
            <a:ext cx="1828800" cy="3017520"/>
          </a:xfrm>
          <a:prstGeom prst="rect">
            <a:avLst/>
          </a:prstGeom>
          <a:solidFill>
            <a:srgbClr val="D4E4CF"/>
          </a:solidFill>
          <a:ln/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NZ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20" y="1828800"/>
            <a:ext cx="457200" cy="4572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086600" y="246888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 by Example</a:t>
            </a:r>
            <a:endParaRPr lang="en-US" sz="1400" dirty="0"/>
          </a:p>
        </p:txBody>
      </p:sp>
      <p:sp>
        <p:nvSpPr>
          <p:cNvPr id="19" name="Text 13"/>
          <p:cNvSpPr/>
          <p:nvPr/>
        </p:nvSpPr>
        <p:spPr>
          <a:xfrm>
            <a:off x="7086600" y="2926080"/>
            <a:ext cx="15544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A2E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ambassadors, model the Tiaki Promise for every visitor you guide.</a:t>
            </a:r>
            <a:endParaRPr lang="en-US" sz="1100" dirty="0"/>
          </a:p>
        </p:txBody>
      </p:sp>
      <p:sp>
        <p:nvSpPr>
          <p:cNvPr id="20" name="Text 14"/>
          <p:cNvSpPr/>
          <p:nvPr/>
        </p:nvSpPr>
        <p:spPr>
          <a:xfrm>
            <a:off x="640080" y="470916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3D5A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Created by seven NZ organisations including Tourism New Zealand, Air New Zealand, and the Department of Conservation</a:t>
            </a:r>
            <a:endParaRPr lang="en-US" sz="1000"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509</Words>
  <Application>Microsoft Office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Susanna Lewis</dc:creator>
  <cp:lastModifiedBy>Susanna Lewis</cp:lastModifiedBy>
  <cp:revision>15</cp:revision>
  <dcterms:created xsi:type="dcterms:W3CDTF">2026-05-18T03:55:13Z</dcterms:created>
  <dcterms:modified xsi:type="dcterms:W3CDTF">2026-05-18T22:35:25Z</dcterms:modified>
</cp:coreProperties>
</file>